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1" r:id="rId4"/>
  </p:sldMasterIdLst>
  <p:notesMasterIdLst>
    <p:notesMasterId r:id="rId30"/>
  </p:notesMasterIdLst>
  <p:handoutMasterIdLst>
    <p:handoutMasterId r:id="rId31"/>
  </p:handoutMasterIdLst>
  <p:sldIdLst>
    <p:sldId id="258" r:id="rId5"/>
    <p:sldId id="260" r:id="rId6"/>
    <p:sldId id="271" r:id="rId7"/>
    <p:sldId id="273" r:id="rId8"/>
    <p:sldId id="274" r:id="rId9"/>
    <p:sldId id="296" r:id="rId10"/>
    <p:sldId id="276" r:id="rId11"/>
    <p:sldId id="277" r:id="rId12"/>
    <p:sldId id="278" r:id="rId13"/>
    <p:sldId id="279" r:id="rId14"/>
    <p:sldId id="299" r:id="rId15"/>
    <p:sldId id="265" r:id="rId16"/>
    <p:sldId id="283" r:id="rId17"/>
    <p:sldId id="286" r:id="rId18"/>
    <p:sldId id="285" r:id="rId19"/>
    <p:sldId id="288" r:id="rId20"/>
    <p:sldId id="301" r:id="rId21"/>
    <p:sldId id="300" r:id="rId22"/>
    <p:sldId id="291" r:id="rId23"/>
    <p:sldId id="292" r:id="rId24"/>
    <p:sldId id="293" r:id="rId25"/>
    <p:sldId id="294" r:id="rId26"/>
    <p:sldId id="295" r:id="rId27"/>
    <p:sldId id="297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7893" autoAdjust="0"/>
  </p:normalViewPr>
  <p:slideViewPr>
    <p:cSldViewPr snapToGrid="0">
      <p:cViewPr>
        <p:scale>
          <a:sx n="75" d="100"/>
          <a:sy n="75" d="100"/>
        </p:scale>
        <p:origin x="17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6/10/2019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6/10/2019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AT91SAM7S256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ATMEL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220MHz,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256KB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64KB SRAM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 2.0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FullSpeed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trắc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flash Microchip 25LC1024,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1Mbit.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bDeviceClass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bDeviceSubClass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bDeviceProtocol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0x00,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code.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bMaxPacketSize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0.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idVendor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idProduct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configuration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interface,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endpoint: endpoint 1 –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2 – OUT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Hai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bytes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Bulk,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vẹn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USB_DEVICE_CLASS_VENDOR_SPECIFIC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bInterfaceClass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bInterfaceSubClass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bInterfaceProtocol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firmware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(Driver)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Winusb.sys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Winusb.dll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Winusb.sys.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5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0xAAAA </a:t>
            </a:r>
            <a:r>
              <a:rPr lang="en-US" dirty="0" err="1" smtClean="0"/>
              <a:t>và</a:t>
            </a:r>
            <a:r>
              <a:rPr lang="en-US" dirty="0" smtClean="0"/>
              <a:t> 0xBBBB.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Ở </a:t>
            </a:r>
            <a:r>
              <a:rPr lang="en-US" dirty="0" err="1" smtClean="0"/>
              <a:t>đây</a:t>
            </a:r>
            <a:r>
              <a:rPr lang="en-US" dirty="0" smtClean="0"/>
              <a:t> GUID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tuyền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GUID </a:t>
            </a:r>
            <a:r>
              <a:rPr lang="en-US" dirty="0" err="1" smtClean="0"/>
              <a:t>của</a:t>
            </a:r>
            <a:r>
              <a:rPr lang="en-US" dirty="0" smtClean="0"/>
              <a:t> Microsoft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WDF.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2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vừa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sẵn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sàng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ACK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tầng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bulk: endpoint 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Endpoint 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khởi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 byte.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Public-Key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hòan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Encryption 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 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Decryption Key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Private key.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4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6" y="2292097"/>
            <a:ext cx="7572375" cy="2219691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511787"/>
            <a:ext cx="7572376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5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491003" y="1600201"/>
            <a:ext cx="4823184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6" y="1600200"/>
            <a:ext cx="2547747" cy="4572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A8FB-28EE-46FC-8BE1-4FB03B58798E}" type="datetime1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1732-DF49-494A-AE51-2B286EEBA31D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6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1" y="365125"/>
            <a:ext cx="12858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9703-117F-4746-AB76-256E291AEC55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181447" y="3239395"/>
            <a:ext cx="5632704" cy="63302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37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263" y="1606861"/>
            <a:ext cx="7485512" cy="475552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9263" y="76204"/>
            <a:ext cx="7485512" cy="1033509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7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F87A7-4EE1-429E-93F6-2E032D33F505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8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3"/>
            <a:ext cx="9144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3"/>
            <a:ext cx="9144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2292097"/>
            <a:ext cx="4300538" cy="2219691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5235799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511787"/>
            <a:ext cx="4300538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1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3"/>
            <a:ext cx="9144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6" y="2971806"/>
            <a:ext cx="7553324" cy="1684150"/>
          </a:xfrm>
        </p:spPr>
        <p:txBody>
          <a:bodyPr anchor="ctr">
            <a:normAutofit/>
          </a:bodyPr>
          <a:lstStyle>
            <a:lvl1pPr>
              <a:defRPr sz="33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6" y="4655956"/>
            <a:ext cx="7553324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7AE2-CD80-4ED2-90EA-551C341606E8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1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8676" y="1600202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00202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0348B-782C-4059-962F-2858EA485187}" type="datetime1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4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A0CE-B80C-4AE0-A6E9-54CF28B830A7}" type="datetime1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2CE8-42F5-4839-A019-F50E5EECBDB3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94A84-A91B-4EEC-B078-4307224B6536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387" y="1600201"/>
            <a:ext cx="4083939" cy="45720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6" y="1600200"/>
            <a:ext cx="3288411" cy="4572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7F17-08F8-4ED3-A3D5-F3F8A40EB48D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6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8676" y="6356354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F0E69B07-6456-4525-8353-F61A59CF8134}" type="datetime1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845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2587" y="6356354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BD266BE7-899D-4075-917F-DBDE33B6B692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27532" y="1219204"/>
            <a:ext cx="7488936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33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522" userDrawn="1">
          <p15:clr>
            <a:srgbClr val="F26B43"/>
          </p15:clr>
        </p15:guide>
        <p15:guide id="6" pos="5238" userDrawn="1">
          <p15:clr>
            <a:srgbClr val="F26B43"/>
          </p15:clr>
        </p15:guide>
        <p15:guide id="7" pos="696" userDrawn="1">
          <p15:clr>
            <a:srgbClr val="F26B43"/>
          </p15:clr>
        </p15:guide>
        <p15:guide id="8" pos="6984" userDrawn="1">
          <p15:clr>
            <a:srgbClr val="F26B43"/>
          </p15:clr>
        </p15:guide>
        <p15:guide id="9" orient="horz" pos="1008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25" dirty="0"/>
              <a:t/>
            </a:r>
            <a:br>
              <a:rPr lang="en-US" sz="2025" dirty="0"/>
            </a:br>
            <a:r>
              <a:rPr lang="en-US" sz="2900" cap="none" dirty="0" err="1"/>
              <a:t>Nghiên</a:t>
            </a:r>
            <a:r>
              <a:rPr lang="en-US" sz="2900" cap="none" dirty="0"/>
              <a:t> </a:t>
            </a:r>
            <a:r>
              <a:rPr lang="en-US" sz="2900" cap="none" dirty="0" err="1"/>
              <a:t>cứu</a:t>
            </a:r>
            <a:r>
              <a:rPr lang="en-US" sz="2900" cap="none" dirty="0"/>
              <a:t> </a:t>
            </a:r>
            <a:r>
              <a:rPr lang="en-US" sz="2900" cap="none" dirty="0" err="1"/>
              <a:t>giao</a:t>
            </a:r>
            <a:r>
              <a:rPr lang="en-US" sz="2900" cap="none" dirty="0"/>
              <a:t> </a:t>
            </a:r>
            <a:r>
              <a:rPr lang="en-US" sz="2900" cap="none" dirty="0" err="1"/>
              <a:t>tiếp</a:t>
            </a:r>
            <a:r>
              <a:rPr lang="en-US" sz="2900" cap="none" dirty="0"/>
              <a:t> </a:t>
            </a:r>
            <a:r>
              <a:rPr lang="en-US" sz="2900" cap="none" dirty="0" err="1"/>
              <a:t>thiết</a:t>
            </a:r>
            <a:r>
              <a:rPr lang="en-US" sz="2900" cap="none" dirty="0"/>
              <a:t> </a:t>
            </a:r>
            <a:r>
              <a:rPr lang="en-US" sz="2900" cap="none" dirty="0" err="1"/>
              <a:t>bị</a:t>
            </a:r>
            <a:r>
              <a:rPr lang="en-US" sz="2900" cap="none" dirty="0"/>
              <a:t> </a:t>
            </a:r>
            <a:r>
              <a:rPr lang="en-US" sz="2900" cap="none" dirty="0" err="1"/>
              <a:t>nhúng</a:t>
            </a:r>
            <a:r>
              <a:rPr lang="en-US" sz="2900" cap="none" dirty="0"/>
              <a:t> </a:t>
            </a:r>
            <a:br>
              <a:rPr lang="en-US" sz="2900" cap="none" dirty="0"/>
            </a:br>
            <a:r>
              <a:rPr lang="en-US" sz="2900" cap="none" dirty="0" err="1"/>
              <a:t>theo</a:t>
            </a:r>
            <a:r>
              <a:rPr lang="en-US" sz="2900" cap="none" dirty="0"/>
              <a:t> </a:t>
            </a:r>
            <a:r>
              <a:rPr lang="en-US" sz="2900" cap="none" dirty="0" err="1"/>
              <a:t>chuẩn</a:t>
            </a:r>
            <a:r>
              <a:rPr lang="en-US" sz="2900" cap="none" dirty="0"/>
              <a:t> USB </a:t>
            </a:r>
            <a:r>
              <a:rPr lang="en-US" sz="2900" cap="none" dirty="0" err="1"/>
              <a:t>trên</a:t>
            </a:r>
            <a:r>
              <a:rPr lang="en-US" sz="2900" cap="none" dirty="0"/>
              <a:t> Windows </a:t>
            </a:r>
            <a:br>
              <a:rPr lang="en-US" sz="2900" cap="none" dirty="0"/>
            </a:br>
            <a:r>
              <a:rPr lang="en-US" sz="2900" cap="none" dirty="0" err="1"/>
              <a:t>và</a:t>
            </a:r>
            <a:r>
              <a:rPr lang="en-US" sz="2900" cap="none" dirty="0"/>
              <a:t> </a:t>
            </a:r>
            <a:r>
              <a:rPr lang="en-US" sz="2900" cap="none" dirty="0" err="1"/>
              <a:t>ứng</a:t>
            </a:r>
            <a:r>
              <a:rPr lang="en-US" sz="2900" cap="none" dirty="0"/>
              <a:t> </a:t>
            </a:r>
            <a:r>
              <a:rPr lang="en-US" sz="2900" cap="none" dirty="0" err="1"/>
              <a:t>dụng</a:t>
            </a:r>
            <a:r>
              <a:rPr lang="en-US" sz="2900" cap="none" dirty="0"/>
              <a:t> </a:t>
            </a:r>
            <a:r>
              <a:rPr lang="en-US" sz="2900" cap="none" dirty="0" err="1"/>
              <a:t>trong</a:t>
            </a:r>
            <a:r>
              <a:rPr lang="en-US" sz="2900" cap="none" dirty="0"/>
              <a:t> </a:t>
            </a:r>
            <a:r>
              <a:rPr lang="en-US" sz="2900" cap="none" dirty="0" err="1"/>
              <a:t>dịch</a:t>
            </a:r>
            <a:r>
              <a:rPr lang="en-US" sz="2900" cap="none" dirty="0"/>
              <a:t> </a:t>
            </a:r>
            <a:r>
              <a:rPr lang="en-US" sz="2900" cap="none" dirty="0" err="1"/>
              <a:t>vụ</a:t>
            </a:r>
            <a:r>
              <a:rPr lang="en-US" sz="2900" cap="none" dirty="0"/>
              <a:t> </a:t>
            </a:r>
            <a:r>
              <a:rPr lang="en-US" sz="2900" cap="none" dirty="0" err="1"/>
              <a:t>chữ</a:t>
            </a:r>
            <a:r>
              <a:rPr lang="en-US" sz="2900" cap="none" dirty="0"/>
              <a:t> </a:t>
            </a:r>
            <a:r>
              <a:rPr lang="en-US" sz="2900" cap="none" dirty="0" err="1"/>
              <a:t>ký</a:t>
            </a:r>
            <a:r>
              <a:rPr lang="en-US" sz="2900" cap="none" dirty="0"/>
              <a:t> </a:t>
            </a:r>
            <a:r>
              <a:rPr lang="en-US" sz="2900" cap="none" dirty="0" err="1"/>
              <a:t>số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vi-VN" dirty="0"/>
              <a:t>Sinh viên thực </a:t>
            </a:r>
            <a:r>
              <a:rPr lang="vi-VN" dirty="0" smtClean="0"/>
              <a:t>hiện</a:t>
            </a:r>
            <a:r>
              <a:rPr lang="en-US" dirty="0" smtClean="0"/>
              <a:t>		</a:t>
            </a:r>
            <a:r>
              <a:rPr lang="vi-VN" dirty="0" smtClean="0"/>
              <a:t>:</a:t>
            </a:r>
            <a:r>
              <a:rPr lang="en-US" dirty="0" smtClean="0"/>
              <a:t> </a:t>
            </a:r>
            <a:r>
              <a:rPr lang="vi-VN" dirty="0" smtClean="0"/>
              <a:t>Hoàng </a:t>
            </a:r>
            <a:r>
              <a:rPr lang="vi-VN" dirty="0"/>
              <a:t>Viết Huy</a:t>
            </a:r>
          </a:p>
          <a:p>
            <a:pPr algn="l"/>
            <a:r>
              <a:rPr lang="vi-VN" dirty="0"/>
              <a:t>Lớp </a:t>
            </a:r>
            <a:r>
              <a:rPr lang="en-US" dirty="0" smtClean="0"/>
              <a:t>				: </a:t>
            </a:r>
            <a:r>
              <a:rPr lang="vi-VN" dirty="0" smtClean="0"/>
              <a:t>ATTT </a:t>
            </a:r>
            <a:r>
              <a:rPr lang="vi-VN" dirty="0"/>
              <a:t>- K59</a:t>
            </a:r>
          </a:p>
          <a:p>
            <a:pPr algn="l"/>
            <a:r>
              <a:rPr lang="vi-VN" dirty="0"/>
              <a:t>Giáo viên hướng </a:t>
            </a:r>
            <a:r>
              <a:rPr lang="vi-VN" dirty="0" smtClean="0"/>
              <a:t>dẫn</a:t>
            </a:r>
            <a:r>
              <a:rPr lang="en-US" dirty="0" smtClean="0"/>
              <a:t>	</a:t>
            </a:r>
            <a:r>
              <a:rPr lang="en-US" dirty="0" smtClean="0"/>
              <a:t>: </a:t>
            </a:r>
            <a:r>
              <a:rPr lang="vi-VN" dirty="0" smtClean="0"/>
              <a:t>TS</a:t>
            </a:r>
            <a:r>
              <a:rPr lang="vi-VN" dirty="0"/>
              <a:t>. Phạm Ngọc Hưng</a:t>
            </a:r>
          </a:p>
          <a:p>
            <a:pPr algn="l"/>
            <a:endParaRPr lang="vi-VN" dirty="0"/>
          </a:p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5B39D-1969-4271-94A7-E2FF564404DD}"/>
              </a:ext>
            </a:extLst>
          </p:cNvPr>
          <p:cNvGrpSpPr/>
          <p:nvPr/>
        </p:nvGrpSpPr>
        <p:grpSpPr>
          <a:xfrm>
            <a:off x="1301612" y="1177179"/>
            <a:ext cx="5989776" cy="871671"/>
            <a:chOff x="2124073" y="338401"/>
            <a:chExt cx="5048252" cy="871671"/>
          </a:xfrm>
        </p:grpSpPr>
        <p:pic>
          <p:nvPicPr>
            <p:cNvPr id="5" name="Picture 2" descr="HÃ¬nh áº£nh cÃ³ liÃªn quan">
              <a:extLst>
                <a:ext uri="{FF2B5EF4-FFF2-40B4-BE49-F238E27FC236}">
                  <a16:creationId xmlns:a16="http://schemas.microsoft.com/office/drawing/2014/main" id="{EE90CEEF-BED3-4A8C-B05E-49DAEE84C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3" y="338401"/>
              <a:ext cx="591426" cy="871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BA85DB-6244-4665-B034-6A35F3CD2DAF}"/>
                </a:ext>
              </a:extLst>
            </p:cNvPr>
            <p:cNvSpPr txBox="1"/>
            <p:nvPr/>
          </p:nvSpPr>
          <p:spPr>
            <a:xfrm>
              <a:off x="2924174" y="466461"/>
              <a:ext cx="424815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/>
                <a:t>TRƯỜNG ĐẠI HỌC BÁCH KHOA HÀ NỘI</a:t>
              </a:r>
            </a:p>
            <a:p>
              <a:pPr algn="ctr"/>
              <a:r>
                <a:rPr lang="en-US" sz="1500" dirty="0"/>
                <a:t>VIỆN CÔNG NGHỆ THÔNG TIN VÀ TRUYỀN THÔNG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90" y="1194072"/>
            <a:ext cx="837883" cy="8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2.4</a:t>
            </a:r>
            <a:r>
              <a:rPr lang="en-US" dirty="0"/>
              <a:t>.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 smtClean="0"/>
              <a:t>nhớ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Xen</a:t>
            </a:r>
            <a:r>
              <a:rPr lang="en-US" dirty="0"/>
              <a:t> </a:t>
            </a:r>
            <a:r>
              <a:rPr lang="en-US" dirty="0" err="1"/>
              <a:t>kẽ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endParaRPr lang="en-US" dirty="0"/>
          </a:p>
          <a:p>
            <a:pPr lvl="0"/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PIN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9A5B2A-0A4F-4408-9F27-78160161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7" y="2474114"/>
            <a:ext cx="7908925" cy="41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USB </a:t>
            </a:r>
            <a:r>
              <a:rPr lang="en-US" dirty="0" err="1"/>
              <a:t>trên</a:t>
            </a:r>
            <a:r>
              <a:rPr lang="en-US" dirty="0"/>
              <a:t>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Windows</a:t>
            </a:r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endParaRPr lang="en-US" dirty="0" smtClean="0"/>
          </a:p>
          <a:p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3.1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r>
              <a:rPr lang="en-US" dirty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Driver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ở </a:t>
            </a:r>
            <a:r>
              <a:rPr lang="en-US" dirty="0" err="1" smtClean="0"/>
              <a:t>nhân</a:t>
            </a:r>
            <a:r>
              <a:rPr lang="en-US" dirty="0" smtClean="0"/>
              <a:t> HĐH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 smtClean="0"/>
          </a:p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, </a:t>
            </a:r>
            <a:r>
              <a:rPr lang="en-US" dirty="0" err="1" smtClean="0"/>
              <a:t>tốn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ễ</a:t>
            </a:r>
            <a:r>
              <a:rPr lang="en-US" dirty="0" smtClean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dump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(BSOD)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Driver </a:t>
            </a:r>
            <a:r>
              <a:rPr lang="en-US" dirty="0" err="1" smtClean="0"/>
              <a:t>WinUSB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USB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kiệm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crash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8676" y="4277679"/>
            <a:ext cx="737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Driver </a:t>
            </a:r>
            <a:r>
              <a:rPr lang="en-US" b="1" dirty="0" err="1"/>
              <a:t>WinUSB</a:t>
            </a:r>
            <a:r>
              <a:rPr lang="en-US" b="1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3.1 Trình điều khiển thiết bị trên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file INF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Microsoft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[MyDevice_WinUSB.NTx86]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VID </a:t>
            </a:r>
            <a:r>
              <a:rPr lang="en-US" dirty="0" err="1" smtClean="0"/>
              <a:t>và</a:t>
            </a:r>
            <a:r>
              <a:rPr lang="en-US" dirty="0" smtClean="0"/>
              <a:t> PID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[</a:t>
            </a:r>
            <a:r>
              <a:rPr lang="en-US" dirty="0" err="1" smtClean="0"/>
              <a:t>Dev_AddReg</a:t>
            </a:r>
            <a:r>
              <a:rPr lang="en-US" dirty="0" smtClean="0"/>
              <a:t>] </a:t>
            </a:r>
            <a:r>
              <a:rPr lang="en-US" dirty="0" err="1" smtClean="0"/>
              <a:t>sửa</a:t>
            </a:r>
            <a:r>
              <a:rPr lang="en-US" dirty="0" smtClean="0"/>
              <a:t> GUID </a:t>
            </a:r>
            <a:r>
              <a:rPr lang="en-US" dirty="0" err="1" smtClean="0"/>
              <a:t>bằng</a:t>
            </a:r>
            <a:r>
              <a:rPr lang="en-US" dirty="0" smtClean="0"/>
              <a:t> GUID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[Strings]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xâu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514850" y="2097040"/>
            <a:ext cx="4359992" cy="2261600"/>
          </a:xfrm>
        </p:spPr>
      </p:pic>
    </p:spTree>
    <p:extLst>
      <p:ext uri="{BB962C8B-B14F-4D97-AF65-F5344CB8AC3E}">
        <p14:creationId xmlns:p14="http://schemas.microsoft.com/office/powerpoint/2010/main" val="8881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3.2 Thiết kế giao thức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tin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pin.</a:t>
            </a:r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pin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endParaRPr lang="en-US" dirty="0" smtClean="0"/>
          </a:p>
          <a:p>
            <a:pPr lvl="1"/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9" name="Content Placeholder 4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21262" y="1525270"/>
            <a:ext cx="2800350" cy="2628900"/>
          </a:xfrm>
        </p:spPr>
      </p:pic>
    </p:spTree>
    <p:extLst>
      <p:ext uri="{BB962C8B-B14F-4D97-AF65-F5344CB8AC3E}">
        <p14:creationId xmlns:p14="http://schemas.microsoft.com/office/powerpoint/2010/main" val="3502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3.3 </a:t>
            </a:r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set </a:t>
            </a:r>
            <a:r>
              <a:rPr lang="en-US" dirty="0" err="1"/>
              <a:t>mã</a:t>
            </a:r>
            <a:r>
              <a:rPr lang="en-US" dirty="0"/>
              <a:t> PIN </a:t>
            </a:r>
            <a:r>
              <a:rPr lang="en-US" dirty="0" err="1" smtClean="0"/>
              <a:t>mới</a:t>
            </a:r>
            <a:endParaRPr lang="en-US" dirty="0" smtClean="0"/>
          </a:p>
          <a:p>
            <a:pPr lvl="0"/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855921" y="1995443"/>
            <a:ext cx="3221281" cy="460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08" y="1995445"/>
            <a:ext cx="3362392" cy="459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3.3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14284" r="15406"/>
          <a:stretch/>
        </p:blipFill>
        <p:spPr>
          <a:xfrm>
            <a:off x="1003650" y="1991213"/>
            <a:ext cx="2968910" cy="4608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1" y="1991213"/>
            <a:ext cx="3058160" cy="46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3.3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985996" y="1970892"/>
            <a:ext cx="3170873" cy="47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 smtClean="0"/>
              <a:t>khai</a:t>
            </a:r>
            <a:endParaRPr lang="en-US" dirty="0" smtClean="0"/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4.1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 smtClean="0"/>
              <a:t>khai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 smtClean="0"/>
              <a:t>khai</a:t>
            </a:r>
            <a:endParaRPr lang="en-US" dirty="0" smtClean="0"/>
          </a:p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RSA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: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(hay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(hay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 descr="https://viblo.asia/uploads/208fef75-b083-49ee-aedc-9ccfd526166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7" y="2700281"/>
            <a:ext cx="5283835" cy="2562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5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tài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firmware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USB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smtClean="0"/>
              <a:t>Windows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4.2.1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file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file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5" name="Picture 4" descr="https://miro.medium.com/max/875/1*NOMXdnakEIkYdZfcaZW5a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34" y="2087426"/>
            <a:ext cx="7866906" cy="314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71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4.2.2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5" name="Picture 4" descr="https://miro.medium.com/max/875/1*BOUg6Uh80mUN2BUeiib0w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71" y="2091992"/>
            <a:ext cx="7197850" cy="4080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7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4.3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62284" y="2039184"/>
            <a:ext cx="7351904" cy="3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3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4.4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USBTokenManager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78" y="2050684"/>
            <a:ext cx="6784503" cy="44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góp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firmware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PC Windows</a:t>
            </a:r>
          </a:p>
          <a:p>
            <a:pPr lvl="1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PC Windows</a:t>
            </a:r>
          </a:p>
          <a:p>
            <a:pPr lvl="1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 </a:t>
            </a:r>
          </a:p>
          <a:p>
            <a:pPr marL="171450" lvl="1">
              <a:spcBef>
                <a:spcPts val="1350"/>
              </a:spcBef>
            </a:pP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lvl="1"/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trên</a:t>
            </a:r>
            <a:r>
              <a:rPr lang="en-US" dirty="0" smtClean="0"/>
              <a:t> flash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EEPROM</a:t>
            </a:r>
          </a:p>
        </p:txBody>
      </p:sp>
    </p:spTree>
    <p:extLst>
      <p:ext uri="{BB962C8B-B14F-4D97-AF65-F5344CB8AC3E}">
        <p14:creationId xmlns:p14="http://schemas.microsoft.com/office/powerpoint/2010/main" val="23953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4761" y="2757739"/>
            <a:ext cx="56522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75" b="1" i="1" dirty="0">
                <a:latin typeface="Calibri" panose="020F0502020204030204" pitchFamily="34" charset="0"/>
              </a:rPr>
              <a:t>THANK YOU </a:t>
            </a:r>
          </a:p>
          <a:p>
            <a:r>
              <a:rPr lang="en-US" altLang="zh-CN" sz="3375" b="1" i="1" dirty="0">
                <a:latin typeface="Calibri" panose="020F0502020204030204" pitchFamily="34" charset="0"/>
              </a:rPr>
              <a:t>FOR </a:t>
            </a:r>
            <a:r>
              <a:rPr lang="en-US" altLang="zh-CN" sz="3375" b="1" i="1" dirty="0">
                <a:latin typeface="Calibri" panose="020F0502020204030204" pitchFamily="34" charset="0"/>
              </a:rPr>
              <a:t>YOUR ATTENTION !!!</a:t>
            </a:r>
            <a:endParaRPr lang="en-US" altLang="zh-CN" sz="3375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1.1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USB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,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nắm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,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USB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/>
              <a:t>T</a:t>
            </a:r>
            <a:r>
              <a:rPr lang="en-US" dirty="0" err="1" smtClean="0"/>
              <a:t>ránh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(Independent Hardware Vendor - </a:t>
            </a:r>
            <a:r>
              <a:rPr lang="en-US" dirty="0" smtClean="0"/>
              <a:t>IHV) </a:t>
            </a:r>
          </a:p>
          <a:p>
            <a:pPr algn="just"/>
            <a:r>
              <a:rPr lang="en-US" dirty="0" err="1"/>
              <a:t>C</a:t>
            </a:r>
            <a:r>
              <a:rPr lang="en-US" dirty="0" err="1" smtClean="0"/>
              <a:t>ó</a:t>
            </a:r>
            <a:r>
              <a:rPr lang="en-US" dirty="0" smtClean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/>
          </a:p>
        </p:txBody>
      </p:sp>
      <p:pic>
        <p:nvPicPr>
          <p:cNvPr id="4" name="Picture 3" descr="Káº¿t quáº£ hÃ¬nh áº£nh cho usb tok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35" y="3670078"/>
            <a:ext cx="4306247" cy="2842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8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1.2.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example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Keil</a:t>
            </a:r>
            <a:r>
              <a:rPr lang="en-US" dirty="0"/>
              <a:t>. </a:t>
            </a:r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WinUSB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6" y="2455547"/>
            <a:ext cx="7817485" cy="40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firmware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 smtClean="0"/>
              <a:t>bị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 smtClean="0"/>
          </a:p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USB </a:t>
            </a:r>
            <a:endParaRPr lang="en-US" dirty="0" smtClean="0"/>
          </a:p>
          <a:p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PC</a:t>
            </a:r>
            <a:endParaRPr lang="en-US" dirty="0" smtClean="0"/>
          </a:p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5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187" y="1600202"/>
            <a:ext cx="4078575" cy="4571999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trên</a:t>
            </a:r>
            <a:r>
              <a:rPr lang="en-US" dirty="0"/>
              <a:t> EEPROM</a:t>
            </a:r>
          </a:p>
          <a:p>
            <a:pPr lvl="2"/>
            <a:r>
              <a:rPr lang="en-US" dirty="0"/>
              <a:t>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AT91SAM7S256</a:t>
            </a:r>
          </a:p>
          <a:p>
            <a:pPr lvl="2"/>
            <a:r>
              <a:rPr lang="en-US" dirty="0"/>
              <a:t>Chip </a:t>
            </a:r>
            <a:r>
              <a:rPr lang="en-US" dirty="0" err="1"/>
              <a:t>nhớ</a:t>
            </a:r>
            <a:r>
              <a:rPr lang="en-US" dirty="0"/>
              <a:t> EEPROM Microchip </a:t>
            </a:r>
            <a:r>
              <a:rPr lang="en-US" dirty="0" smtClean="0"/>
              <a:t>25LC1024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trên</a:t>
            </a:r>
            <a:r>
              <a:rPr lang="en-US" dirty="0" smtClean="0"/>
              <a:t> flash</a:t>
            </a:r>
          </a:p>
          <a:p>
            <a:pPr lvl="2"/>
            <a:r>
              <a:rPr lang="en-US" dirty="0" smtClean="0"/>
              <a:t>Board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Keil</a:t>
            </a:r>
            <a:r>
              <a:rPr lang="en-US" dirty="0"/>
              <a:t> µVision 3 </a:t>
            </a:r>
            <a:r>
              <a:rPr lang="en-US" dirty="0"/>
              <a:t>MCB2300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ETokenV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4961" y="1600200"/>
            <a:ext cx="2825915" cy="1575078"/>
          </a:xfrm>
          <a:prstGeom prst="rect">
            <a:avLst/>
          </a:prstGeom>
        </p:spPr>
      </p:pic>
      <p:pic>
        <p:nvPicPr>
          <p:cNvPr id="7" name="Picture 6" descr="Board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2" y="3477285"/>
            <a:ext cx="3800475" cy="2694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1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2.2. </a:t>
            </a:r>
            <a:r>
              <a:rPr lang="en-US" sz="2900" dirty="0" err="1"/>
              <a:t>Cấu</a:t>
            </a:r>
            <a:r>
              <a:rPr lang="en-US" sz="2900" dirty="0"/>
              <a:t> </a:t>
            </a:r>
            <a:r>
              <a:rPr lang="en-US" sz="2900" dirty="0" err="1"/>
              <a:t>hình</a:t>
            </a:r>
            <a:r>
              <a:rPr lang="en-US" sz="2900" dirty="0"/>
              <a:t> </a:t>
            </a:r>
            <a:r>
              <a:rPr lang="en-US" sz="2900" dirty="0" err="1"/>
              <a:t>thông</a:t>
            </a:r>
            <a:r>
              <a:rPr lang="en-US" sz="2900" dirty="0"/>
              <a:t> </a:t>
            </a:r>
            <a:r>
              <a:rPr lang="en-US" sz="2900" dirty="0" err="1"/>
              <a:t>số</a:t>
            </a:r>
            <a:r>
              <a:rPr lang="en-US" sz="2900" dirty="0"/>
              <a:t> </a:t>
            </a:r>
            <a:r>
              <a:rPr lang="en-US" sz="2900" dirty="0" err="1"/>
              <a:t>bộ</a:t>
            </a:r>
            <a:r>
              <a:rPr lang="en-US" sz="2900" dirty="0"/>
              <a:t> </a:t>
            </a:r>
            <a:r>
              <a:rPr lang="en-US" sz="2900" dirty="0" err="1"/>
              <a:t>mô</a:t>
            </a:r>
            <a:r>
              <a:rPr lang="en-US" sz="2900" dirty="0"/>
              <a:t> </a:t>
            </a:r>
            <a:r>
              <a:rPr lang="en-US" sz="2900" dirty="0" err="1"/>
              <a:t>tả</a:t>
            </a:r>
            <a:r>
              <a:rPr lang="en-US" sz="2900" dirty="0"/>
              <a:t> </a:t>
            </a:r>
            <a:r>
              <a:rPr lang="en-US" sz="2900" dirty="0" err="1"/>
              <a:t>thiết</a:t>
            </a:r>
            <a:r>
              <a:rPr lang="en-US" sz="2900" dirty="0"/>
              <a:t> </a:t>
            </a:r>
            <a:r>
              <a:rPr lang="en-US" sz="2900" dirty="0" err="1"/>
              <a:t>bị</a:t>
            </a:r>
            <a:r>
              <a:rPr lang="en-US" sz="2900" dirty="0"/>
              <a:t> USB </a:t>
            </a:r>
            <a:endParaRPr lang="en-US" sz="29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/>
              <a:t>Device </a:t>
            </a:r>
            <a:r>
              <a:rPr lang="en-US" dirty="0" smtClean="0"/>
              <a:t>Descriptors: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94" t="1234" r="939" b="1951"/>
          <a:stretch/>
        </p:blipFill>
        <p:spPr>
          <a:xfrm>
            <a:off x="1006660" y="2031507"/>
            <a:ext cx="7584891" cy="43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2.2. </a:t>
            </a:r>
            <a:r>
              <a:rPr lang="en-US" sz="2900" dirty="0" err="1"/>
              <a:t>Cấu</a:t>
            </a:r>
            <a:r>
              <a:rPr lang="en-US" sz="2900" dirty="0"/>
              <a:t> </a:t>
            </a:r>
            <a:r>
              <a:rPr lang="en-US" sz="2900" dirty="0" err="1"/>
              <a:t>hình</a:t>
            </a:r>
            <a:r>
              <a:rPr lang="en-US" sz="2900" dirty="0"/>
              <a:t> </a:t>
            </a:r>
            <a:r>
              <a:rPr lang="en-US" sz="2900" dirty="0" err="1"/>
              <a:t>thông</a:t>
            </a:r>
            <a:r>
              <a:rPr lang="en-US" sz="2900" dirty="0"/>
              <a:t> </a:t>
            </a:r>
            <a:r>
              <a:rPr lang="en-US" sz="2900" dirty="0" err="1"/>
              <a:t>số</a:t>
            </a:r>
            <a:r>
              <a:rPr lang="en-US" sz="2900" dirty="0"/>
              <a:t> </a:t>
            </a:r>
            <a:r>
              <a:rPr lang="en-US" sz="2900" dirty="0" err="1"/>
              <a:t>bộ</a:t>
            </a:r>
            <a:r>
              <a:rPr lang="en-US" sz="2900" dirty="0"/>
              <a:t> </a:t>
            </a:r>
            <a:r>
              <a:rPr lang="en-US" sz="2900" dirty="0" err="1"/>
              <a:t>mô</a:t>
            </a:r>
            <a:r>
              <a:rPr lang="en-US" sz="2900" dirty="0"/>
              <a:t> </a:t>
            </a:r>
            <a:r>
              <a:rPr lang="en-US" sz="2900" dirty="0" err="1"/>
              <a:t>tả</a:t>
            </a:r>
            <a:r>
              <a:rPr lang="en-US" sz="2900" dirty="0"/>
              <a:t> </a:t>
            </a:r>
            <a:r>
              <a:rPr lang="en-US" sz="2900" dirty="0" err="1"/>
              <a:t>thiết</a:t>
            </a:r>
            <a:r>
              <a:rPr lang="en-US" sz="2900" dirty="0"/>
              <a:t> </a:t>
            </a:r>
            <a:r>
              <a:rPr lang="en-US" sz="2900" dirty="0" err="1"/>
              <a:t>bị</a:t>
            </a:r>
            <a:r>
              <a:rPr lang="en-US" sz="2900" dirty="0"/>
              <a:t> USB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/>
              <a:t>USB Configuration Descriptor </a:t>
            </a:r>
            <a:r>
              <a:rPr lang="en-US" dirty="0" smtClean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91" y="2069456"/>
            <a:ext cx="7787676" cy="39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2.3. </a:t>
            </a:r>
            <a:r>
              <a:rPr lang="en-US" sz="3200" dirty="0" err="1"/>
              <a:t>Kịch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tiếp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PC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chức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năng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chính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firmware</a:t>
            </a:r>
          </a:p>
          <a:p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 smtClean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 smtClean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 smtClean="0"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Cấu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trúc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chung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của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gói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 tin </a:t>
            </a:r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giao</a:t>
            </a: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latin typeface="Roboto Slab" panose="020B0604020202020204" charset="0"/>
                <a:ea typeface="Roboto Slab" panose="020B0604020202020204" charset="0"/>
              </a:rPr>
              <a:t>tiếp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5F1D3-6ECA-4CC5-94CA-B3080450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24" y="4992593"/>
            <a:ext cx="4745036" cy="445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25" y="2036499"/>
            <a:ext cx="7334063" cy="24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TF00001038</Template>
  <TotalTime>0</TotalTime>
  <Words>1860</Words>
  <Application>Microsoft Office PowerPoint</Application>
  <PresentationFormat>On-screen Show (4:3)</PresentationFormat>
  <Paragraphs>157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 Slab</vt:lpstr>
      <vt:lpstr>Wingdings</vt:lpstr>
      <vt:lpstr>Academic Literature 16x9</vt:lpstr>
      <vt:lpstr> Nghiên cứu giao tiếp thiết bị nhúng  theo chuẩn USB trên Windows  và ứng dụng trong dịch vụ chữ ký số</vt:lpstr>
      <vt:lpstr>Nội dung chính</vt:lpstr>
      <vt:lpstr>1.1 Tổng quan</vt:lpstr>
      <vt:lpstr>1.2. Giải pháp đề ra</vt:lpstr>
      <vt:lpstr>2. Phát triển firmware cho thiết bị</vt:lpstr>
      <vt:lpstr>2.1 Thiết bị thử nghiệm</vt:lpstr>
      <vt:lpstr>2.2. Cấu hình thông số bộ mô tả thiết bị USB </vt:lpstr>
      <vt:lpstr>2.2. Cấu hình thông số bộ mô tả thiết bị USB </vt:lpstr>
      <vt:lpstr>2.3. Kịch bản giao tiếp với PC</vt:lpstr>
      <vt:lpstr>2.4. Tổ chức lưu trữ dữ liệu trên bộ nhớ</vt:lpstr>
      <vt:lpstr>3. Giao tiếp thiết bị nhúng USB trên Windows</vt:lpstr>
      <vt:lpstr>3.1 Trình điều khiển thiết bị trên Windows</vt:lpstr>
      <vt:lpstr>3.1 Trình điều khiển thiết bị trên Windows</vt:lpstr>
      <vt:lpstr>3.2 Thiết kế giao thức</vt:lpstr>
      <vt:lpstr>3.3 Kịch bản giao tiếp với thiết bị</vt:lpstr>
      <vt:lpstr>3.3 Kịch bản giao tiếp với thiết bị</vt:lpstr>
      <vt:lpstr>3.3 Kịch bản giao tiếp với thiết bị</vt:lpstr>
      <vt:lpstr>4. Ứng dụng dịch vụ chữ ký số</vt:lpstr>
      <vt:lpstr>4.1 Cơ sở lý thuyết mật mã hóa khóa công khai</vt:lpstr>
      <vt:lpstr>4.2.1 Quy trình ký file bằng khóa bí mật</vt:lpstr>
      <vt:lpstr>4.2.2 Quy trình xác thực chữ ký số</vt:lpstr>
      <vt:lpstr>4.3 Phân tích thiết kế ứng dụng</vt:lpstr>
      <vt:lpstr>4.4 Giao diện ứng dụng chữ ký số</vt:lpstr>
      <vt:lpstr>5.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2012-09-21T18:31:34Z</dcterms:created>
  <dcterms:modified xsi:type="dcterms:W3CDTF">2019-06-11T04:55:06Z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